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317" r:id="rId33"/>
  </p:sldIdLst>
  <p:sldSz cx="12192000" cy="685800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25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3333FF"/>
    <a:srgbClr val="E7E4DF"/>
    <a:srgbClr val="FFD09F"/>
    <a:srgbClr val="FFCE9D"/>
    <a:srgbClr val="6C5200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7" autoAdjust="0"/>
    <p:restoredTop sz="85240" autoAdjust="0"/>
  </p:normalViewPr>
  <p:slideViewPr>
    <p:cSldViewPr snapToGrid="0">
      <p:cViewPr varScale="1">
        <p:scale>
          <a:sx n="106" d="100"/>
          <a:sy n="106" d="100"/>
        </p:scale>
        <p:origin x="1046" y="86"/>
      </p:cViewPr>
      <p:guideLst/>
    </p:cSldViewPr>
  </p:slideViewPr>
  <p:outlineViewPr>
    <p:cViewPr>
      <p:scale>
        <a:sx n="33" d="100"/>
        <a:sy n="33" d="100"/>
      </p:scale>
      <p:origin x="0" y="-1865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1" rIns="91420" bIns="4571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5"/>
            <a:ext cx="5438140" cy="3909865"/>
          </a:xfrm>
          <a:prstGeom prst="rect">
            <a:avLst/>
          </a:prstGeom>
        </p:spPr>
        <p:txBody>
          <a:bodyPr vert="horz" lIns="91420" tIns="45711" rIns="91420" bIns="4571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6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608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360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029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022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505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11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895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34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319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67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072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62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267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611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506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752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64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249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379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058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2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03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097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1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96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07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8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31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98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2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34F-B178-4543-8300-F0D524414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2CC6DF-7265-460A-95BC-7F39BEC9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查找</a:t>
            </a:r>
            <a:r>
              <a:rPr lang="zh-CN" altLang="en-US" sz="54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（三）</a:t>
            </a:r>
            <a:endParaRPr lang="en-US" altLang="zh-CN" sz="5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</a:p>
          <a:p>
            <a:endParaRPr lang="en-US" altLang="zh-CN" sz="5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FD706D-70F1-496E-937C-E15DF8F123D9}"/>
              </a:ext>
            </a:extLst>
          </p:cNvPr>
          <p:cNvSpPr/>
          <p:nvPr/>
        </p:nvSpPr>
        <p:spPr>
          <a:xfrm>
            <a:off x="5854108" y="540265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深圳大学电子与信息工程学院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2850F7-60AD-406E-8C5A-DAC20EA0B562}"/>
              </a:ext>
            </a:extLst>
          </p:cNvPr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  <p:extLst>
      <p:ext uri="{BB962C8B-B14F-4D97-AF65-F5344CB8AC3E}">
        <p14:creationId xmlns:p14="http://schemas.microsoft.com/office/powerpoint/2010/main" val="326552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二、哈希函数（平方取中法）</a:t>
            </a:r>
            <a:endParaRPr lang="en-US" altLang="zh-CN" sz="2800" dirty="0"/>
          </a:p>
          <a:p>
            <a:pPr lvl="1"/>
            <a:r>
              <a:rPr lang="zh-CN" altLang="en-US" sz="2600" dirty="0"/>
              <a:t>以关键字的</a:t>
            </a:r>
            <a:r>
              <a:rPr lang="zh-CN" altLang="en-US" sz="2600" dirty="0">
                <a:solidFill>
                  <a:srgbClr val="00B0F0"/>
                </a:solidFill>
              </a:rPr>
              <a:t>平方值的中间几位</a:t>
            </a:r>
            <a:r>
              <a:rPr lang="zh-CN" altLang="en-US" sz="2600" dirty="0"/>
              <a:t>作为存储地址。</a:t>
            </a:r>
            <a:endParaRPr lang="en-US" altLang="zh-CN" sz="2600" dirty="0"/>
          </a:p>
          <a:p>
            <a:pPr lvl="1"/>
            <a:r>
              <a:rPr lang="zh-CN" altLang="en-US" sz="2600" dirty="0"/>
              <a:t>（</a:t>
            </a:r>
            <a:r>
              <a:rPr lang="en-US" altLang="zh-CN" sz="2600" dirty="0"/>
              <a:t>1</a:t>
            </a:r>
            <a:r>
              <a:rPr lang="zh-CN" altLang="en-US" sz="2600" dirty="0"/>
              <a:t>）平方值：</a:t>
            </a:r>
            <a:endParaRPr lang="en-US" altLang="zh-CN" sz="2600" dirty="0"/>
          </a:p>
          <a:p>
            <a:pPr lvl="2"/>
            <a:r>
              <a:rPr lang="zh-CN" altLang="en-US" sz="2400" dirty="0"/>
              <a:t>为了“扩大差别”。</a:t>
            </a:r>
            <a:endParaRPr lang="en-US" altLang="zh-CN" sz="2400" dirty="0"/>
          </a:p>
          <a:p>
            <a:pPr lvl="1"/>
            <a:r>
              <a:rPr lang="zh-CN" altLang="en-US" sz="2600" dirty="0"/>
              <a:t>（</a:t>
            </a:r>
            <a:r>
              <a:rPr lang="en-US" altLang="zh-CN" sz="2600" dirty="0"/>
              <a:t>2</a:t>
            </a:r>
            <a:r>
              <a:rPr lang="zh-CN" altLang="en-US" sz="2600" dirty="0"/>
              <a:t>）中间几位：</a:t>
            </a:r>
            <a:endParaRPr lang="en-US" altLang="zh-CN" sz="2600" dirty="0"/>
          </a:p>
          <a:p>
            <a:pPr lvl="2"/>
            <a:r>
              <a:rPr lang="zh-CN" altLang="en-US" sz="2400" dirty="0"/>
              <a:t>为了受整个关键字的各个位的影响。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65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二、哈希函数（平方取中法</a:t>
            </a:r>
            <a:r>
              <a:rPr lang="en-US" altLang="zh-CN" sz="2800" dirty="0"/>
              <a:t>——</a:t>
            </a:r>
            <a:r>
              <a:rPr lang="zh-CN" altLang="en-US" sz="2800" dirty="0"/>
              <a:t>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7A683A-B47B-4D7D-964E-A618168E1F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439" y="2997040"/>
            <a:ext cx="6248399" cy="5120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853728-E2B8-419F-9B83-121764C9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07357" y="4085817"/>
            <a:ext cx="7196138" cy="12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6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二、哈希函数（平方取中法</a:t>
            </a:r>
            <a:r>
              <a:rPr lang="en-US" altLang="zh-CN" sz="2800" dirty="0"/>
              <a:t>——</a:t>
            </a:r>
            <a:r>
              <a:rPr lang="zh-CN" altLang="en-US" sz="2800" dirty="0"/>
              <a:t>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ED7858-3499-45D8-872E-D38E3C7D43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3468" y="3351636"/>
            <a:ext cx="2988469" cy="27896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5D9082-4A23-4C4C-A2FA-FB1BB0414D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83468" y="2914385"/>
            <a:ext cx="2870390" cy="275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E78CFE-8AA9-41D2-B85B-7830460040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4806" y="3351636"/>
            <a:ext cx="2821782" cy="27250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19B9ED-310D-43AD-96F3-229C1FFF7F6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57850" y="2842208"/>
            <a:ext cx="835693" cy="3656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961209-12E4-4BED-B14A-96D5E8A7956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49" y="3423813"/>
            <a:ext cx="1045226" cy="2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二、哈希函数（平方取中法</a:t>
            </a:r>
            <a:r>
              <a:rPr lang="en-US" altLang="zh-CN" sz="2800" dirty="0"/>
              <a:t>——</a:t>
            </a:r>
            <a:r>
              <a:rPr lang="zh-CN" altLang="en-US" sz="2800" dirty="0"/>
              <a:t>特性）</a:t>
            </a:r>
            <a:endParaRPr lang="en-US" altLang="zh-CN" sz="2800" dirty="0"/>
          </a:p>
          <a:p>
            <a:pPr lvl="1"/>
            <a:r>
              <a:rPr lang="zh-CN" altLang="en-US" sz="2600" dirty="0"/>
              <a:t>平方取中法是</a:t>
            </a:r>
            <a:r>
              <a:rPr lang="zh-CN" altLang="en-US" sz="2600" dirty="0">
                <a:solidFill>
                  <a:srgbClr val="FF0000"/>
                </a:solidFill>
              </a:rPr>
              <a:t>较常用</a:t>
            </a:r>
            <a:r>
              <a:rPr lang="zh-CN" altLang="en-US" sz="2600" dirty="0"/>
              <a:t>的构造哈希函数的方法。</a:t>
            </a:r>
            <a:endParaRPr lang="en-US" altLang="zh-CN" sz="2600" dirty="0"/>
          </a:p>
          <a:p>
            <a:pPr lvl="1"/>
            <a:r>
              <a:rPr lang="zh-CN" altLang="en-US" sz="2600" dirty="0"/>
              <a:t>适合于关键字中每一位都某些数字重复出现且频度很高的情况。</a:t>
            </a:r>
            <a:endParaRPr lang="en-US" altLang="zh-CN" sz="2600" dirty="0"/>
          </a:p>
          <a:p>
            <a:pPr lvl="1"/>
            <a:r>
              <a:rPr lang="zh-CN" altLang="en-US" sz="2600" dirty="0"/>
              <a:t>中间所取得位数由哈希表长（地址范围）决定。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二、哈希函数（折叠法）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3C18BE-070B-47CF-A747-9E0384C39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39"/>
          <a:stretch/>
        </p:blipFill>
        <p:spPr>
          <a:xfrm>
            <a:off x="2621757" y="2889197"/>
            <a:ext cx="7100887" cy="13204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B5ABDE-843B-4EE5-B9CE-C44E63FC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2124" y="4217228"/>
            <a:ext cx="1602582" cy="532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24CB53-463E-426F-B8B5-C007EC0123F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90601" y="4335309"/>
            <a:ext cx="1685926" cy="466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9831CE-33C5-4042-8C27-AC41BFCE936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0060" y="4953731"/>
            <a:ext cx="4652379" cy="3774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7E3667-5470-48E7-ACA4-3D9AD98886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6000" y="4936336"/>
            <a:ext cx="5016045" cy="3774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178FD8-87D0-4AC3-9DDD-63E591365B9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6000" y="5331227"/>
            <a:ext cx="1103671" cy="3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二、哈希函数（折叠法</a:t>
            </a:r>
            <a:r>
              <a:rPr lang="en-US" altLang="zh-CN" sz="2800" dirty="0"/>
              <a:t>——</a:t>
            </a:r>
            <a:r>
              <a:rPr lang="zh-CN" altLang="en-US" sz="2800" dirty="0"/>
              <a:t>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590577-3191-4C76-8C24-AE9A90B8F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8638" y="3008100"/>
            <a:ext cx="5762625" cy="390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D8237F-7AB6-46E9-9C2D-AE0D3F77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28837" y="5783511"/>
            <a:ext cx="1214438" cy="2910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68B8688-ABD0-413E-A9B6-6767A5DB8A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9250" y="3558723"/>
            <a:ext cx="2088357" cy="22082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698807-2F59-4021-B9C2-7EEC039E5BC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62013" y="5766955"/>
            <a:ext cx="1283494" cy="346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88FCA30-E246-4F27-AD9F-80F7F640F66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4663" y="3558723"/>
            <a:ext cx="1970480" cy="20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0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二、哈希函数（折叠法</a:t>
            </a:r>
            <a:r>
              <a:rPr lang="en-US" altLang="zh-CN" sz="2800" dirty="0"/>
              <a:t>——</a:t>
            </a:r>
            <a:r>
              <a:rPr lang="zh-CN" altLang="en-US" sz="2800" dirty="0"/>
              <a:t>特性）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2EA996-AF67-4CBF-A2E2-A65E04D4E0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3087880"/>
            <a:ext cx="7329434" cy="9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1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二、哈希函数（除留余数法）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7D376D-DD12-4335-80F0-E277BB6BB3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3021858"/>
            <a:ext cx="7550890" cy="8309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13E464-EDA1-4FBD-AF64-3F8B8580E0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5993" y="4058393"/>
            <a:ext cx="5486401" cy="5912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422470-CC84-44D1-AE35-6F4CF3AAFE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873" y="5087218"/>
            <a:ext cx="6398420" cy="3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二、哈希函数（除留余数法</a:t>
            </a:r>
            <a:r>
              <a:rPr lang="en-US" altLang="zh-CN" sz="2800" dirty="0"/>
              <a:t>——p</a:t>
            </a:r>
            <a:r>
              <a:rPr lang="zh-CN" altLang="en-US" sz="2800" dirty="0"/>
              <a:t>的值）</a:t>
            </a:r>
            <a:endParaRPr lang="en-US" altLang="zh-CN" sz="2800" dirty="0"/>
          </a:p>
          <a:p>
            <a:pPr lvl="1"/>
            <a:r>
              <a:rPr lang="zh-CN" altLang="en-US" sz="2600" dirty="0"/>
              <a:t>为啥</a:t>
            </a:r>
            <a:r>
              <a:rPr lang="en-US" altLang="zh-CN" sz="2600" dirty="0"/>
              <a:t>p</a:t>
            </a:r>
            <a:r>
              <a:rPr lang="zh-CN" altLang="en-US" sz="2600" dirty="0"/>
              <a:t>最好取素数？</a:t>
            </a:r>
            <a:endParaRPr lang="en-US" altLang="zh-CN" sz="2600" dirty="0"/>
          </a:p>
          <a:p>
            <a:pPr lvl="1"/>
            <a:r>
              <a:rPr lang="zh-CN" altLang="en-US" sz="2600" dirty="0"/>
              <a:t>假设一组关键字为：</a:t>
            </a:r>
            <a:r>
              <a:rPr lang="en-US" altLang="zh-CN" sz="2600" dirty="0"/>
              <a:t>12</a:t>
            </a:r>
            <a:r>
              <a:rPr lang="zh-CN" altLang="en-US" sz="2600" dirty="0"/>
              <a:t>，</a:t>
            </a:r>
            <a:r>
              <a:rPr lang="en-US" altLang="zh-CN" sz="2600" dirty="0"/>
              <a:t>39</a:t>
            </a:r>
            <a:r>
              <a:rPr lang="zh-CN" altLang="en-US" sz="2600" dirty="0"/>
              <a:t>，</a:t>
            </a:r>
            <a:r>
              <a:rPr lang="en-US" altLang="zh-CN" sz="2600" dirty="0"/>
              <a:t>18</a:t>
            </a:r>
            <a:r>
              <a:rPr lang="zh-CN" altLang="en-US" sz="2600" dirty="0"/>
              <a:t>，</a:t>
            </a:r>
            <a:r>
              <a:rPr lang="en-US" altLang="zh-CN" sz="2600" dirty="0"/>
              <a:t>24</a:t>
            </a:r>
            <a:r>
              <a:rPr lang="zh-CN" altLang="en-US" sz="2600" dirty="0"/>
              <a:t>，</a:t>
            </a:r>
            <a:r>
              <a:rPr lang="en-US" altLang="zh-CN" sz="2600" dirty="0"/>
              <a:t>33</a:t>
            </a:r>
            <a:r>
              <a:rPr lang="zh-CN" altLang="en-US" sz="2600" dirty="0"/>
              <a:t>，</a:t>
            </a:r>
            <a:r>
              <a:rPr lang="en-US" altLang="zh-CN" sz="2600" dirty="0"/>
              <a:t>21</a:t>
            </a:r>
          </a:p>
          <a:p>
            <a:pPr lvl="1"/>
            <a:r>
              <a:rPr lang="zh-CN" altLang="en-US" sz="2600" dirty="0"/>
              <a:t>若取</a:t>
            </a:r>
            <a:r>
              <a:rPr lang="en-US" altLang="zh-CN" sz="2600" dirty="0"/>
              <a:t>p=9</a:t>
            </a:r>
            <a:r>
              <a:rPr lang="zh-CN" altLang="en-US" sz="2600" dirty="0"/>
              <a:t>，则他们对应的哈希函数值为</a:t>
            </a:r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845C89-80FC-42B1-A525-C51BD6D58A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4648" y="4126282"/>
            <a:ext cx="3150395" cy="3685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806C95-78EB-49C5-8219-337179417A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4147" y="4867483"/>
            <a:ext cx="6548384" cy="11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二、哈希函数（除留余数法</a:t>
            </a:r>
            <a:r>
              <a:rPr lang="en-US" altLang="zh-CN" sz="2800" dirty="0"/>
              <a:t>——</a:t>
            </a:r>
            <a:r>
              <a:rPr lang="zh-CN" altLang="en-US" sz="2800" dirty="0"/>
              <a:t>特征）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4891E4-DD5E-494B-8BAC-C200FD61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8559" y="3043928"/>
            <a:ext cx="8035287" cy="944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F50864-300F-43D1-B3CB-676C03FA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818" y="4361476"/>
            <a:ext cx="8035287" cy="9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二、哈希函数（要求）</a:t>
            </a:r>
            <a:endParaRPr lang="en-US" altLang="zh-CN" sz="2800" dirty="0"/>
          </a:p>
          <a:p>
            <a:pPr lvl="1"/>
            <a:r>
              <a:rPr lang="zh-CN" altLang="en-US" sz="2600" dirty="0"/>
              <a:t>基本要求：</a:t>
            </a:r>
            <a:endParaRPr lang="en-US" altLang="zh-CN" sz="2600" dirty="0"/>
          </a:p>
          <a:p>
            <a:pPr lvl="2"/>
            <a:r>
              <a:rPr lang="zh-CN" altLang="en-US" sz="2400" dirty="0"/>
              <a:t>简单，能在较短时间内计算出结果的。</a:t>
            </a:r>
            <a:endParaRPr lang="en-US" altLang="zh-CN" sz="2400" dirty="0"/>
          </a:p>
          <a:p>
            <a:pPr lvl="2"/>
            <a:r>
              <a:rPr lang="zh-CN" altLang="en-US" sz="2400" dirty="0"/>
              <a:t>哈希函数的定义域要涵盖所有需要存储的关键字。</a:t>
            </a:r>
            <a:endParaRPr lang="en-US" altLang="zh-CN" sz="2400" dirty="0"/>
          </a:p>
          <a:p>
            <a:pPr lvl="2"/>
            <a:r>
              <a:rPr lang="zh-CN" altLang="en-US" sz="2400" dirty="0"/>
              <a:t>哈希函数的值域必须在散列表允许的范围内。</a:t>
            </a:r>
            <a:endParaRPr lang="en-US" altLang="zh-CN" sz="2400" dirty="0"/>
          </a:p>
          <a:p>
            <a:pPr lvl="1"/>
            <a:r>
              <a:rPr lang="zh-CN" altLang="en-US" sz="2600" dirty="0"/>
              <a:t>“好”的哈希函数：</a:t>
            </a:r>
            <a:endParaRPr lang="en-US" altLang="zh-CN" sz="2600" dirty="0"/>
          </a:p>
          <a:p>
            <a:pPr lvl="2"/>
            <a:r>
              <a:rPr lang="zh-CN" altLang="en-US" sz="2400" dirty="0"/>
              <a:t>哈希函数计算出来的地址应能均匀分布在整个地址空间中。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3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9815371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三、处理冲突的方法</a:t>
            </a:r>
            <a:endParaRPr lang="en-US" altLang="zh-CN" sz="2800" dirty="0"/>
          </a:p>
          <a:p>
            <a:pPr lvl="1"/>
            <a:r>
              <a:rPr lang="zh-CN" altLang="en-US" sz="2400" dirty="0"/>
              <a:t>“处理冲突”的实际含义是：为产生冲突的地址寻找一个新的（哈希）地址。</a:t>
            </a:r>
            <a:endParaRPr lang="en-US" altLang="zh-CN" sz="2400" dirty="0"/>
          </a:p>
          <a:p>
            <a:pPr lvl="1"/>
            <a:r>
              <a:rPr lang="zh-CN" altLang="en-US" sz="2400" dirty="0"/>
              <a:t>常见的处理冲突方法：</a:t>
            </a:r>
            <a:endParaRPr lang="en-US" altLang="zh-CN" sz="2400" dirty="0"/>
          </a:p>
          <a:p>
            <a:pPr lvl="1"/>
            <a:r>
              <a:rPr lang="en-US" altLang="zh-CN" sz="2400" dirty="0"/>
              <a:t>1.</a:t>
            </a:r>
            <a:r>
              <a:rPr lang="zh-CN" altLang="en-US" sz="2400" dirty="0"/>
              <a:t>开放定址法；</a:t>
            </a:r>
            <a:endParaRPr lang="en-US" altLang="zh-CN" sz="2400" dirty="0"/>
          </a:p>
          <a:p>
            <a:pPr lvl="1"/>
            <a:r>
              <a:rPr lang="en-US" altLang="zh-CN" sz="2400" dirty="0"/>
              <a:t>2.</a:t>
            </a:r>
            <a:r>
              <a:rPr lang="zh-CN" altLang="en-US" sz="2400" dirty="0"/>
              <a:t>再哈希法；</a:t>
            </a:r>
            <a:endParaRPr lang="en-US" altLang="zh-CN" sz="2400" dirty="0"/>
          </a:p>
          <a:p>
            <a:pPr lvl="1"/>
            <a:r>
              <a:rPr lang="en-US" altLang="zh-CN" sz="2400" dirty="0"/>
              <a:t>3.</a:t>
            </a:r>
            <a:r>
              <a:rPr lang="zh-CN" altLang="en-US" sz="2400" dirty="0"/>
              <a:t>链地址法。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7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9815371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三、处理冲突的方法（开放定址法）</a:t>
            </a:r>
            <a:endParaRPr lang="en-US" altLang="zh-CN" sz="2800" dirty="0"/>
          </a:p>
          <a:p>
            <a:pPr lvl="1"/>
            <a:r>
              <a:rPr lang="zh-CN" altLang="en-US" sz="2600" dirty="0"/>
              <a:t>为产生冲突的地址</a:t>
            </a:r>
            <a:r>
              <a:rPr lang="en-US" altLang="zh-CN" sz="2600" dirty="0"/>
              <a:t>H(key)</a:t>
            </a:r>
            <a:r>
              <a:rPr lang="zh-CN" altLang="en-US" sz="2600" dirty="0"/>
              <a:t>求得一个地址序列：</a:t>
            </a:r>
            <a:endParaRPr lang="en-US" altLang="zh-CN" sz="2600" dirty="0"/>
          </a:p>
          <a:p>
            <a:pPr lvl="2"/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336C2B-CE1D-4B46-B30C-81AB9356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7023" y="3423813"/>
            <a:ext cx="5725633" cy="499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C7C2F0-231E-4BFA-BA5A-83C0B74576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4585" y="4267349"/>
            <a:ext cx="7336465" cy="4549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7D5AD8-6DB1-41B4-BE63-56100E716F5C}"/>
              </a:ext>
            </a:extLst>
          </p:cNvPr>
          <p:cNvSpPr/>
          <p:nvPr/>
        </p:nvSpPr>
        <p:spPr>
          <a:xfrm>
            <a:off x="1594883" y="4199069"/>
            <a:ext cx="1653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CN" altLang="en-US" sz="2800" dirty="0"/>
              <a:t>其中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A23DE8-8B72-486E-85F7-3292393FB1B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0237" y="4790569"/>
            <a:ext cx="3166564" cy="454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F4AC83-3C13-4587-B354-13B419583A5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0237" y="5339869"/>
            <a:ext cx="2419461" cy="4671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ACB98F9-2293-4AC7-84D5-C73029A45427}"/>
              </a:ext>
            </a:extLst>
          </p:cNvPr>
          <p:cNvSpPr/>
          <p:nvPr/>
        </p:nvSpPr>
        <p:spPr>
          <a:xfrm>
            <a:off x="8162230" y="4722289"/>
            <a:ext cx="3363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 err="1"/>
              <a:t>i</a:t>
            </a:r>
            <a:r>
              <a:rPr lang="zh-CN" altLang="en-US" sz="2400" b="1" dirty="0"/>
              <a:t>可以视为冲突次数）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503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三、处理冲突的方法（开放定址法</a:t>
            </a:r>
            <a:r>
              <a:rPr lang="en-US" altLang="zh-CN" sz="2800" dirty="0"/>
              <a:t>——</a:t>
            </a:r>
            <a:r>
              <a:rPr lang="zh-CN" altLang="en-US" sz="2800" dirty="0">
                <a:solidFill>
                  <a:srgbClr val="FF0000"/>
                </a:solidFill>
              </a:rPr>
              <a:t>线性探测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b="1" dirty="0"/>
              <a:t>当</a:t>
            </a:r>
            <a:r>
              <a:rPr lang="en-US" altLang="zh-CN" sz="2800" b="1" dirty="0"/>
              <a:t>d</a:t>
            </a:r>
            <a:r>
              <a:rPr lang="en-US" altLang="zh-CN" sz="2800" b="1" baseline="-25000" dirty="0"/>
              <a:t>i </a:t>
            </a:r>
            <a:r>
              <a:rPr lang="en-US" altLang="zh-CN" sz="2800" b="1" dirty="0"/>
              <a:t>= 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时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称这种开放定址法为</a:t>
            </a:r>
            <a:r>
              <a:rPr lang="zh-CN" altLang="en-US" sz="2800" b="1" dirty="0">
                <a:solidFill>
                  <a:srgbClr val="FF0000"/>
                </a:solidFill>
              </a:rPr>
              <a:t>线性探测再散列</a:t>
            </a:r>
            <a:endParaRPr lang="en-US" altLang="zh-CN" sz="2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925096-BF86-4F19-A8A9-03020401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982" y="3729387"/>
            <a:ext cx="6810154" cy="4318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392B206-3B00-43B7-ABDE-FBED3C5FB8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3545" y="3776375"/>
            <a:ext cx="1855380" cy="3588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DCEB93-7FE3-4D88-8E8D-5B8B88D513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0075" y="4204677"/>
            <a:ext cx="5430526" cy="4069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CEAB602-9E60-408F-82E5-C0D6F9D6187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2284" y="4204677"/>
            <a:ext cx="1623237" cy="3846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C2387C-18D4-410E-A7D4-BE5E5F73CAA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9" y="4620032"/>
            <a:ext cx="9447027" cy="10515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48C9BB-4AA7-41EE-B989-F373C5E900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87531" y="5058709"/>
            <a:ext cx="601273" cy="4772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8A954F-E388-4786-BF16-DFFBC1D0B07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737" y="5096453"/>
            <a:ext cx="475091" cy="4063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714143-94CD-4BF4-86FC-70D1019E3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725" y="5643574"/>
            <a:ext cx="2471498" cy="4099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4E02064-16F9-4F28-A6EF-1CEEDA4C0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2211" y="5681117"/>
            <a:ext cx="339617" cy="4063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767628C-EF05-4002-9CDE-9B31427857C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749" y="5702228"/>
            <a:ext cx="391913" cy="37354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057495-05C4-4F61-B37C-EF1E5255D71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8347" y="5096453"/>
            <a:ext cx="606367" cy="4063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7FF84D-716E-4050-A619-327D6C862521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3241" y="5070481"/>
            <a:ext cx="502281" cy="432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E7E052-08D7-4EDD-88D9-98029577833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5537" y="5671546"/>
            <a:ext cx="339617" cy="3673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5F6221-E0EA-42FB-AF9F-755261B61F35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9818" y="5116928"/>
            <a:ext cx="521741" cy="39291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9639C0-EA9A-429B-AC82-BFCC0E337346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54" y="5679939"/>
            <a:ext cx="339617" cy="367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2D481-AB82-4372-8224-A53532B2E702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7412" y="5143564"/>
            <a:ext cx="502281" cy="3445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D130AF-FD44-4731-9BAD-922C4EFA83FB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8339" y="5679637"/>
            <a:ext cx="339617" cy="3526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A3BAD7-7E4B-40B9-9758-552B9F5EC08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1254" y="5077299"/>
            <a:ext cx="502281" cy="4500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8BE01A4-8EC2-441D-985D-FDF85792EF2A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9385" y="5645943"/>
            <a:ext cx="308721" cy="40133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FE3D47D-81C8-46FB-A306-F1250375E208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096" y="5109524"/>
            <a:ext cx="502281" cy="34105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9E8B7BF-E004-4BAD-A916-B91A9A0C8E9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3046" y="5696299"/>
            <a:ext cx="391913" cy="37354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9628C9A-5305-4C54-B885-FDBB5CD230B8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9084" y="5116668"/>
            <a:ext cx="502281" cy="3799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69F5B7A-857A-413D-A977-D41F03231E7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5565" y="5669814"/>
            <a:ext cx="371876" cy="3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三、处理冲突的方法（开放定址法</a:t>
            </a:r>
            <a:r>
              <a:rPr lang="en-US" altLang="zh-CN" sz="2800" dirty="0"/>
              <a:t>——</a:t>
            </a:r>
            <a:r>
              <a:rPr lang="zh-CN" altLang="en-US" sz="2800" dirty="0"/>
              <a:t>特性）</a:t>
            </a:r>
            <a:endParaRPr lang="en-US" altLang="zh-CN" sz="2800" dirty="0"/>
          </a:p>
          <a:p>
            <a:pPr lvl="1"/>
            <a:r>
              <a:rPr lang="zh-CN" altLang="en-US" sz="2600" dirty="0"/>
              <a:t>优点：</a:t>
            </a:r>
            <a:endParaRPr lang="en-US" altLang="zh-CN" sz="2600" dirty="0"/>
          </a:p>
          <a:p>
            <a:pPr lvl="2"/>
            <a:r>
              <a:rPr lang="zh-CN" altLang="en-US" sz="2400" dirty="0"/>
              <a:t>只要哈希表中有空位，总能找到一个不发生冲突的地址；</a:t>
            </a:r>
            <a:endParaRPr lang="en-US" altLang="zh-CN" sz="2400" dirty="0"/>
          </a:p>
          <a:p>
            <a:pPr lvl="1"/>
            <a:endParaRPr lang="en-US" altLang="zh-CN" sz="2600" dirty="0"/>
          </a:p>
          <a:p>
            <a:pPr lvl="1"/>
            <a:r>
              <a:rPr lang="zh-CN" altLang="en-US" sz="2600" dirty="0"/>
              <a:t>缺点：</a:t>
            </a:r>
            <a:endParaRPr lang="en-US" altLang="zh-CN" sz="2600" dirty="0"/>
          </a:p>
          <a:p>
            <a:pPr lvl="2"/>
            <a:r>
              <a:rPr lang="zh-CN" altLang="en-US" sz="2400" dirty="0"/>
              <a:t>易产生“二次聚集”，即在处理冲突的过程中，又添加了新的冲突，对查找不利。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0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三、处理冲突的方法（再哈希法）</a:t>
            </a:r>
            <a:endParaRPr lang="en-US" altLang="zh-CN" sz="2800" dirty="0"/>
          </a:p>
          <a:p>
            <a:pPr lvl="1"/>
            <a:r>
              <a:rPr lang="zh-CN" altLang="en-US" sz="2600" dirty="0"/>
              <a:t>构造若干个哈希函数，当发生冲突时，计算下一个哈希地址，直到冲突不再发生，即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81C4E6-6F3B-40FE-AE90-D333F2F161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3316" y="4248467"/>
            <a:ext cx="5226843" cy="394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3A7D9C-B576-4651-8721-956F0704D5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9243" y="4977385"/>
            <a:ext cx="2797969" cy="2963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CFE56BC-487E-43D7-92C0-23EC8173EE16}"/>
              </a:ext>
            </a:extLst>
          </p:cNvPr>
          <p:cNvSpPr/>
          <p:nvPr/>
        </p:nvSpPr>
        <p:spPr>
          <a:xfrm>
            <a:off x="3137103" y="4904496"/>
            <a:ext cx="16533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CN" altLang="en-US" sz="2000" b="1" dirty="0"/>
              <a:t>其中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E6D37D-947E-46BB-8677-916B146A6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b="5081"/>
          <a:stretch/>
        </p:blipFill>
        <p:spPr>
          <a:xfrm>
            <a:off x="1395665" y="5735579"/>
            <a:ext cx="6891085" cy="3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三、处理冲突的方法（链地址法</a:t>
            </a:r>
            <a:r>
              <a:rPr lang="en-US" altLang="zh-CN" sz="2800"/>
              <a:t>/</a:t>
            </a:r>
            <a:r>
              <a:rPr lang="zh-CN" altLang="en-US" sz="2800"/>
              <a:t>拉链</a:t>
            </a:r>
            <a:r>
              <a:rPr lang="zh-CN" altLang="en-US" sz="2800" dirty="0"/>
              <a:t>法）</a:t>
            </a:r>
            <a:endParaRPr lang="en-US" altLang="zh-CN" sz="28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AEA85E-4668-4A27-83B0-1BBD74376B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4175" y="2970195"/>
            <a:ext cx="3940969" cy="6789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5B56AA-3005-4413-BD2E-FAB618E37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3988553"/>
            <a:ext cx="3441890" cy="17454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867BD0-AA6F-425E-9D86-04B0CF6048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4550" y="1889811"/>
            <a:ext cx="3498981" cy="41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三、处理冲突的方法（链地址法）</a:t>
            </a:r>
            <a:endParaRPr lang="en-US" altLang="zh-CN" sz="28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AEA85E-4668-4A27-83B0-1BBD74376B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4175" y="2970195"/>
            <a:ext cx="3940969" cy="678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2EC6AD-0040-4244-A2D0-A186D53D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4429" y="3988553"/>
            <a:ext cx="3584752" cy="17868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86B4A5-5BD7-4966-82C6-FE164FEE1E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4997" y="1933585"/>
            <a:ext cx="3502084" cy="41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8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三、处理冲突的方法（链地址法</a:t>
            </a:r>
            <a:r>
              <a:rPr lang="en-US" altLang="zh-CN" sz="2800" dirty="0"/>
              <a:t>——</a:t>
            </a:r>
            <a:r>
              <a:rPr lang="zh-CN" altLang="en-US" sz="2800" dirty="0"/>
              <a:t>比较）</a:t>
            </a:r>
            <a:endParaRPr lang="en-US" altLang="zh-CN" sz="2800" dirty="0"/>
          </a:p>
          <a:p>
            <a:pPr lvl="1"/>
            <a:r>
              <a:rPr lang="zh-CN" altLang="en-US" sz="2600" dirty="0"/>
              <a:t>给定关键字集合，逐步生成哈希表时，</a:t>
            </a:r>
            <a:endParaRPr lang="en-US" altLang="zh-CN" sz="2600" dirty="0"/>
          </a:p>
          <a:p>
            <a:pPr lvl="2"/>
            <a:r>
              <a:rPr lang="zh-CN" altLang="en-US" sz="2200" dirty="0"/>
              <a:t>表头插入</a:t>
            </a:r>
            <a:endParaRPr lang="en-US" altLang="zh-CN" sz="2200" dirty="0"/>
          </a:p>
          <a:p>
            <a:pPr lvl="2"/>
            <a:endParaRPr lang="en-US" altLang="zh-CN" sz="2200" dirty="0"/>
          </a:p>
          <a:p>
            <a:pPr lvl="1"/>
            <a:r>
              <a:rPr lang="zh-CN" altLang="en-US" sz="2600" dirty="0"/>
              <a:t>查找不成功，插入新结点时，</a:t>
            </a:r>
            <a:endParaRPr lang="en-US" altLang="zh-CN" sz="2600" dirty="0"/>
          </a:p>
          <a:p>
            <a:pPr lvl="2"/>
            <a:r>
              <a:rPr lang="zh-CN" altLang="en-US" sz="2400" dirty="0"/>
              <a:t>表后插入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四、哈希查找的性能分析</a:t>
            </a:r>
            <a:endParaRPr lang="en-US" altLang="zh-CN" sz="2800" dirty="0"/>
          </a:p>
          <a:p>
            <a:pPr lvl="1"/>
            <a:r>
              <a:rPr lang="zh-CN" altLang="en-US" sz="2400" dirty="0"/>
              <a:t>哈希表在关键字与记录的存储位置之间建立了</a:t>
            </a:r>
            <a:r>
              <a:rPr lang="zh-CN" altLang="en-US" sz="2400" dirty="0">
                <a:solidFill>
                  <a:schemeClr val="accent4"/>
                </a:solidFill>
              </a:rPr>
              <a:t>直接映象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但是由于</a:t>
            </a:r>
            <a:r>
              <a:rPr lang="zh-CN" altLang="en-US" sz="2400" dirty="0">
                <a:solidFill>
                  <a:srgbClr val="FF0000"/>
                </a:solidFill>
              </a:rPr>
              <a:t>冲突</a:t>
            </a:r>
            <a:r>
              <a:rPr lang="zh-CN" altLang="en-US" sz="2400" dirty="0"/>
              <a:t>的产生，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200" dirty="0"/>
              <a:t>   </a:t>
            </a:r>
            <a:r>
              <a:rPr lang="zh-CN" altLang="en-US" sz="2400" dirty="0"/>
              <a:t>使得哈希查找的过程中仍然需要有给定值和关键字进行</a:t>
            </a:r>
            <a:r>
              <a:rPr lang="zh-CN" altLang="en-US" sz="2400" dirty="0">
                <a:solidFill>
                  <a:srgbClr val="00B050"/>
                </a:solidFill>
              </a:rPr>
              <a:t>比较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  <a:p>
            <a:pPr lvl="1"/>
            <a:r>
              <a:rPr lang="zh-CN" altLang="en-US" sz="2600" dirty="0"/>
              <a:t>因此，仍以平均查找长度（</a:t>
            </a:r>
            <a:r>
              <a:rPr lang="en-US" altLang="zh-CN" sz="2600" dirty="0"/>
              <a:t>ASL</a:t>
            </a:r>
            <a:r>
              <a:rPr lang="zh-CN" altLang="en-US" sz="2600" dirty="0"/>
              <a:t>）作为衡量哈希查找效率的量度。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四、哈希查找的性能分析（举例：线性探测再散列）</a:t>
            </a:r>
            <a:endParaRPr lang="en-US" altLang="zh-CN" sz="28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F1F1C4-2FFF-4A61-A5DB-B5BDAB7BD8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400" y="5014913"/>
            <a:ext cx="6818424" cy="10385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6F533A-CF89-441C-A820-6280D15CA2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513" y="3015525"/>
            <a:ext cx="5528883" cy="356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38394E-C67D-4BE9-A524-F6BD3BB6C0A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0673" y="3541201"/>
            <a:ext cx="1026928" cy="3734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F503BE-A4A4-43B9-BC81-649779D781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874"/>
          <a:stretch/>
        </p:blipFill>
        <p:spPr>
          <a:xfrm>
            <a:off x="3657601" y="3549002"/>
            <a:ext cx="303961" cy="3734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6103C7-C46C-4B67-A9D7-404CB0587BA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6290" y="3502135"/>
            <a:ext cx="401593" cy="4671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1EC15E-63F8-4E9F-9400-7D6B0EAB355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7443" y="3524953"/>
            <a:ext cx="4768789" cy="397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0BB9243-EE15-4722-B11C-7EBF41A6E31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6096" y="4129397"/>
            <a:ext cx="1250931" cy="3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二、哈希函数（直接定址法）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317B89-F4AA-42E1-B222-706AD3BE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3048785"/>
            <a:ext cx="8158480" cy="481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9FFE6C-016A-43E6-BE1B-5499B64F24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2541" y="3954159"/>
            <a:ext cx="5826918" cy="6369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A0488C-D070-4183-B47B-B83A7FBF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52" y="5100503"/>
            <a:ext cx="3124085" cy="48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6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四、哈希查找的性能分析（举例：链地址法）</a:t>
            </a:r>
            <a:endParaRPr lang="en-US" altLang="zh-CN" sz="2800" dirty="0"/>
          </a:p>
          <a:p>
            <a:pPr lvl="1"/>
            <a:endParaRPr lang="en-US" altLang="zh-CN" sz="2600" dirty="0"/>
          </a:p>
          <a:p>
            <a:pPr lvl="1"/>
            <a:endParaRPr lang="en-US" altLang="zh-CN" sz="2600" dirty="0"/>
          </a:p>
          <a:p>
            <a:pPr marL="457200" lvl="1" indent="0">
              <a:buNone/>
            </a:pP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7B914F6-A839-4751-B1EF-FC194294B8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5335" y="2007394"/>
            <a:ext cx="3229881" cy="38746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45C76E-FABF-49E8-91B7-BFD4B1DF31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363" y="2958138"/>
            <a:ext cx="3456797" cy="7137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F1566EF-D130-4857-80A9-3F659E9D35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3815658"/>
            <a:ext cx="3806221" cy="4852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75858A-45EE-412D-9E6E-9BC8AC82489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2146" y="4427848"/>
            <a:ext cx="1302543" cy="39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32306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四、哈希查找的性能分析</a:t>
            </a:r>
            <a:endParaRPr lang="en-US" altLang="zh-CN" sz="2800" dirty="0"/>
          </a:p>
          <a:p>
            <a:pPr lvl="1"/>
            <a:r>
              <a:rPr lang="zh-CN" altLang="en-US" sz="2400" dirty="0"/>
              <a:t>决定哈希表查找的</a:t>
            </a:r>
            <a:r>
              <a:rPr lang="en-US" altLang="zh-CN" sz="2400" dirty="0"/>
              <a:t>ASL</a:t>
            </a:r>
            <a:r>
              <a:rPr lang="zh-CN" altLang="en-US" sz="2400" dirty="0"/>
              <a:t>的因素有：</a:t>
            </a:r>
            <a:endParaRPr lang="en-US" altLang="zh-CN" sz="2400" dirty="0"/>
          </a:p>
          <a:p>
            <a:pPr lvl="2"/>
            <a:r>
              <a:rPr lang="en-US" altLang="zh-CN" sz="2200" dirty="0"/>
              <a:t>1.</a:t>
            </a:r>
            <a:r>
              <a:rPr lang="zh-CN" altLang="en-US" sz="2200" dirty="0"/>
              <a:t>选用的哈希函数；</a:t>
            </a:r>
            <a:endParaRPr lang="en-US" altLang="zh-CN" sz="2200" dirty="0"/>
          </a:p>
          <a:p>
            <a:pPr lvl="2"/>
            <a:r>
              <a:rPr lang="en-US" altLang="zh-CN" sz="2200" dirty="0"/>
              <a:t>2.</a:t>
            </a:r>
            <a:r>
              <a:rPr lang="zh-CN" altLang="en-US" sz="2200" dirty="0"/>
              <a:t>选用的处理冲突的方法；</a:t>
            </a:r>
            <a:endParaRPr lang="en-US" altLang="zh-CN" sz="2200" dirty="0"/>
          </a:p>
          <a:p>
            <a:pPr lvl="2"/>
            <a:r>
              <a:rPr lang="en-US" altLang="zh-CN" sz="2200" dirty="0"/>
              <a:t>3.</a:t>
            </a:r>
            <a:r>
              <a:rPr lang="zh-CN" altLang="en-US" sz="2200" dirty="0"/>
              <a:t>哈希表的</a:t>
            </a:r>
            <a:r>
              <a:rPr lang="zh-CN" altLang="en-US" sz="2200" dirty="0">
                <a:solidFill>
                  <a:srgbClr val="FF0000"/>
                </a:solidFill>
              </a:rPr>
              <a:t>装填因子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1"/>
            <a:endParaRPr lang="en-US" altLang="zh-CN" sz="2600" dirty="0"/>
          </a:p>
          <a:p>
            <a:pPr marL="457200" lvl="1" indent="0">
              <a:buNone/>
            </a:pP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2A71C1-3397-4E58-90C7-856FE6E1DD8F}"/>
              </a:ext>
            </a:extLst>
          </p:cNvPr>
          <p:cNvSpPr/>
          <p:nvPr/>
        </p:nvSpPr>
        <p:spPr>
          <a:xfrm>
            <a:off x="3100644" y="5030272"/>
            <a:ext cx="4289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装填因子 </a:t>
            </a:r>
            <a:r>
              <a:rPr lang="en-US" altLang="zh-CN" sz="2400" dirty="0">
                <a:solidFill>
                  <a:srgbClr val="0070C0"/>
                </a:solidFill>
              </a:rPr>
              <a:t>= </a:t>
            </a:r>
            <a:r>
              <a:rPr lang="zh-CN" altLang="en-US" sz="2400" dirty="0">
                <a:solidFill>
                  <a:srgbClr val="0070C0"/>
                </a:solidFill>
              </a:rPr>
              <a:t>表中的记录数</a:t>
            </a:r>
            <a:r>
              <a:rPr lang="en-US" altLang="zh-CN" sz="2400" dirty="0">
                <a:solidFill>
                  <a:srgbClr val="0070C0"/>
                </a:solidFill>
              </a:rPr>
              <a:t>/</a:t>
            </a:r>
            <a:r>
              <a:rPr lang="zh-CN" altLang="en-US" sz="2400" dirty="0">
                <a:solidFill>
                  <a:srgbClr val="0070C0"/>
                </a:solidFill>
              </a:rPr>
              <a:t>表长</a:t>
            </a:r>
          </a:p>
        </p:txBody>
      </p:sp>
    </p:spTree>
    <p:extLst>
      <p:ext uri="{BB962C8B-B14F-4D97-AF65-F5344CB8AC3E}">
        <p14:creationId xmlns:p14="http://schemas.microsoft.com/office/powerpoint/2010/main" val="189097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D8122-06CF-47E5-A15B-F5B29B6D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5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第七章 查找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4832D-8CF4-4970-A71E-EDC291E8A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完成作业五</a:t>
            </a:r>
            <a:endParaRPr lang="en-US" altLang="zh-CN" dirty="0"/>
          </a:p>
          <a:p>
            <a:r>
              <a:rPr lang="zh-CN" altLang="en-US" dirty="0"/>
              <a:t>下周一：交作业五和实验报告五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ED12FD-C416-434A-AF23-BBA58AFE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56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二、哈希函数（直接定址法</a:t>
            </a:r>
            <a:r>
              <a:rPr lang="en-US" altLang="zh-CN" sz="2800" dirty="0"/>
              <a:t>——</a:t>
            </a:r>
            <a:r>
              <a:rPr lang="zh-CN" altLang="en-US" sz="2800" dirty="0"/>
              <a:t>举例）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998587-33AA-4703-A793-3DE8E9C999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4752" y="2530635"/>
            <a:ext cx="3626803" cy="2974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ED9161-8269-449F-992C-273F6E9093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662" y="2922781"/>
            <a:ext cx="9846675" cy="31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二、哈希函数（直接定址法</a:t>
            </a:r>
            <a:r>
              <a:rPr lang="en-US" altLang="zh-CN" sz="2800" dirty="0"/>
              <a:t>——</a:t>
            </a:r>
            <a:r>
              <a:rPr lang="zh-CN" altLang="en-US" sz="2800" dirty="0"/>
              <a:t>特性）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8F77FE-2124-47F9-AB1F-F3C02EE0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3167250"/>
            <a:ext cx="8026274" cy="9213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5F08C9-614E-4C46-A2BF-42B63831290C}"/>
              </a:ext>
            </a:extLst>
          </p:cNvPr>
          <p:cNvSpPr/>
          <p:nvPr/>
        </p:nvSpPr>
        <p:spPr>
          <a:xfrm>
            <a:off x="1214112" y="4498918"/>
            <a:ext cx="97637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CN" altLang="en-US" sz="3200" dirty="0"/>
              <a:t>当</a:t>
            </a:r>
            <a:r>
              <a:rPr lang="en-US" altLang="zh-CN" sz="3200" dirty="0"/>
              <a:t>a=1,b=0</a:t>
            </a:r>
            <a:r>
              <a:rPr lang="zh-CN" altLang="en-US" sz="3200" dirty="0"/>
              <a:t>时，</a:t>
            </a:r>
            <a:r>
              <a:rPr lang="en-US" altLang="zh-CN" sz="3200" dirty="0"/>
              <a:t>H(key)=key</a:t>
            </a:r>
            <a:r>
              <a:rPr lang="zh-CN" altLang="en-US" sz="3200" dirty="0"/>
              <a:t>，即用关键字作地址。</a:t>
            </a:r>
            <a:endParaRPr lang="en-US" altLang="zh-CN" sz="3200" dirty="0"/>
          </a:p>
          <a:p>
            <a:pPr lvl="0" defTabSz="914400">
              <a:defRPr/>
            </a:pPr>
            <a:r>
              <a:rPr lang="zh-CN" altLang="en-US" sz="3200" dirty="0"/>
              <a:t>在实际应用中，能使用这种哈希函数的情况比较少见。</a:t>
            </a:r>
          </a:p>
        </p:txBody>
      </p:sp>
    </p:spTree>
    <p:extLst>
      <p:ext uri="{BB962C8B-B14F-4D97-AF65-F5344CB8AC3E}">
        <p14:creationId xmlns:p14="http://schemas.microsoft.com/office/powerpoint/2010/main" val="408311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二、哈希函数（数字分析法）</a:t>
            </a:r>
            <a:endParaRPr lang="en-US" altLang="zh-CN" sz="2800" dirty="0"/>
          </a:p>
          <a:p>
            <a:pPr lvl="1"/>
            <a:r>
              <a:rPr lang="zh-CN" altLang="en-US" sz="2600" dirty="0"/>
              <a:t>假设关键字集合中的每个关键字都是由</a:t>
            </a:r>
            <a:r>
              <a:rPr lang="en-US" altLang="zh-CN" sz="2600" dirty="0"/>
              <a:t>s</a:t>
            </a:r>
            <a:r>
              <a:rPr lang="zh-CN" altLang="en-US" sz="2600" dirty="0"/>
              <a:t>位数字组成</a:t>
            </a:r>
            <a:r>
              <a:rPr lang="en-US" altLang="zh-CN" sz="2600" dirty="0"/>
              <a:t>(u</a:t>
            </a:r>
            <a:r>
              <a:rPr lang="en-US" altLang="zh-CN" sz="2600" baseline="-25000" dirty="0"/>
              <a:t>1</a:t>
            </a:r>
            <a:r>
              <a:rPr lang="en-US" altLang="zh-CN" sz="2600" dirty="0"/>
              <a:t>,u</a:t>
            </a:r>
            <a:r>
              <a:rPr lang="en-US" altLang="zh-CN" sz="2600" baseline="-25000" dirty="0"/>
              <a:t>2</a:t>
            </a:r>
            <a:r>
              <a:rPr lang="en-US" altLang="zh-CN" sz="2600" dirty="0"/>
              <a:t>,…,u</a:t>
            </a:r>
            <a:r>
              <a:rPr lang="en-US" altLang="zh-CN" sz="2600" baseline="-25000" dirty="0"/>
              <a:t>s</a:t>
            </a:r>
            <a:r>
              <a:rPr lang="en-US" altLang="zh-CN" sz="2600" dirty="0"/>
              <a:t>)</a:t>
            </a:r>
            <a:r>
              <a:rPr lang="zh-CN" altLang="en-US" sz="2600" dirty="0"/>
              <a:t>；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r>
              <a:rPr lang="zh-CN" altLang="en-US" sz="2600" dirty="0"/>
              <a:t>分析关键字集中的全体；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pPr lvl="1"/>
            <a:r>
              <a:rPr lang="zh-CN" altLang="en-US" sz="2600" dirty="0"/>
              <a:t>从中提取</a:t>
            </a:r>
            <a:r>
              <a:rPr lang="zh-CN" altLang="en-US" sz="2600" dirty="0">
                <a:solidFill>
                  <a:srgbClr val="FF0000"/>
                </a:solidFill>
              </a:rPr>
              <a:t>分布均匀</a:t>
            </a:r>
            <a:r>
              <a:rPr lang="zh-CN" altLang="en-US" sz="2600" dirty="0"/>
              <a:t>的若干位或它们的组合作为地址。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02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二、哈希函数（数字分析法</a:t>
            </a:r>
            <a:r>
              <a:rPr lang="en-US" altLang="zh-CN" sz="2800" dirty="0"/>
              <a:t>——</a:t>
            </a:r>
            <a:r>
              <a:rPr lang="zh-CN" altLang="en-US" sz="2800" dirty="0"/>
              <a:t>举例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797847-9D87-4989-BCAF-FB2D7CAD75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7924" y="1967964"/>
            <a:ext cx="3138781" cy="42266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9E7C1F-7E83-4890-805E-144C1C1BF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96"/>
          <a:stretch/>
        </p:blipFill>
        <p:spPr>
          <a:xfrm>
            <a:off x="2250281" y="3395603"/>
            <a:ext cx="5467643" cy="26578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43F1F24-A58A-4621-8CF6-93DD4B7FF26F}"/>
              </a:ext>
            </a:extLst>
          </p:cNvPr>
          <p:cNvSpPr/>
          <p:nvPr/>
        </p:nvSpPr>
        <p:spPr>
          <a:xfrm>
            <a:off x="1474691" y="2992347"/>
            <a:ext cx="5955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000" dirty="0"/>
              <a:t>关键字为</a:t>
            </a:r>
            <a:r>
              <a:rPr lang="en-US" altLang="zh-CN" sz="2000" dirty="0"/>
              <a:t>10</a:t>
            </a:r>
            <a:r>
              <a:rPr lang="zh-CN" altLang="en-US" sz="2000" dirty="0"/>
              <a:t>位十进制数，哈希地址位为</a:t>
            </a:r>
            <a:r>
              <a:rPr lang="en-US" altLang="zh-CN" sz="2000" dirty="0"/>
              <a:t>3</a:t>
            </a:r>
            <a:r>
              <a:rPr lang="zh-CN" altLang="en-US" sz="2000" dirty="0"/>
              <a:t>位十进制。</a:t>
            </a:r>
          </a:p>
        </p:txBody>
      </p:sp>
    </p:spTree>
    <p:extLst>
      <p:ext uri="{BB962C8B-B14F-4D97-AF65-F5344CB8AC3E}">
        <p14:creationId xmlns:p14="http://schemas.microsoft.com/office/powerpoint/2010/main" val="14375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二、哈希函数（数字分析法</a:t>
            </a:r>
            <a:r>
              <a:rPr lang="en-US" altLang="zh-CN" sz="2800" dirty="0"/>
              <a:t>——</a:t>
            </a:r>
            <a:r>
              <a:rPr lang="zh-CN" altLang="en-US" sz="2800" dirty="0"/>
              <a:t>举例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3F1F24-A58A-4621-8CF6-93DD4B7FF26F}"/>
              </a:ext>
            </a:extLst>
          </p:cNvPr>
          <p:cNvSpPr/>
          <p:nvPr/>
        </p:nvSpPr>
        <p:spPr>
          <a:xfrm>
            <a:off x="1474691" y="2992347"/>
            <a:ext cx="5955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000" dirty="0"/>
              <a:t>关键字为</a:t>
            </a:r>
            <a:r>
              <a:rPr lang="en-US" altLang="zh-CN" sz="2000" dirty="0"/>
              <a:t>8</a:t>
            </a:r>
            <a:r>
              <a:rPr lang="zh-CN" altLang="en-US" sz="2000" dirty="0"/>
              <a:t>位十进制数，哈希地址位为</a:t>
            </a:r>
            <a:r>
              <a:rPr lang="en-US" altLang="zh-CN" sz="2000" dirty="0"/>
              <a:t>2</a:t>
            </a:r>
            <a:r>
              <a:rPr lang="zh-CN" altLang="en-US" sz="2000" dirty="0"/>
              <a:t>位十进制。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535C48-5B4E-4EBD-AB9A-5048000AA1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83913" y="2011127"/>
            <a:ext cx="2720835" cy="38506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600081-7359-43A3-9879-D291D8A38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081" y="2715237"/>
            <a:ext cx="165605" cy="31465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1BE543-D689-4499-BC06-65B8CE006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1786" y="2715237"/>
            <a:ext cx="165605" cy="31465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52A1BA-F748-4761-BB78-177E288EFF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473" y="3465544"/>
            <a:ext cx="6053111" cy="25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2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二、哈希函数（数字分析法</a:t>
            </a:r>
            <a:r>
              <a:rPr lang="en-US" altLang="zh-CN" sz="2800" dirty="0"/>
              <a:t>——</a:t>
            </a:r>
            <a:r>
              <a:rPr lang="zh-CN" altLang="en-US" sz="2800" dirty="0"/>
              <a:t>特性）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哈希表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2B012-720D-42A9-BBBC-3D9D4243DE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2974360"/>
            <a:ext cx="7653675" cy="8271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A786C4-3E00-4023-AD4D-B32784DB6D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3905191"/>
            <a:ext cx="5736527" cy="3527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911C88-AF60-461D-BF9A-BB330E4448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1072" y="4689689"/>
            <a:ext cx="7589382" cy="8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0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自定义 4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17124</TotalTime>
  <Words>1200</Words>
  <Application>Microsoft Office PowerPoint</Application>
  <PresentationFormat>宽屏</PresentationFormat>
  <Paragraphs>225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华文彩云</vt:lpstr>
      <vt:lpstr>华文仿宋</vt:lpstr>
      <vt:lpstr>华文隶书</vt:lpstr>
      <vt:lpstr>Arial</vt:lpstr>
      <vt:lpstr>Times New Roman</vt:lpstr>
      <vt:lpstr>画廊</vt:lpstr>
      <vt:lpstr>数据结构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zhoufei</cp:lastModifiedBy>
  <cp:revision>1049</cp:revision>
  <cp:lastPrinted>2018-09-20T09:36:46Z</cp:lastPrinted>
  <dcterms:created xsi:type="dcterms:W3CDTF">2018-09-04T02:30:21Z</dcterms:created>
  <dcterms:modified xsi:type="dcterms:W3CDTF">2020-12-13T22:29:28Z</dcterms:modified>
</cp:coreProperties>
</file>